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07" r:id="rId3"/>
    <p:sldId id="285" r:id="rId4"/>
    <p:sldId id="266" r:id="rId5"/>
    <p:sldId id="309" r:id="rId6"/>
    <p:sldId id="264" r:id="rId7"/>
    <p:sldId id="261" r:id="rId8"/>
    <p:sldId id="303" r:id="rId9"/>
    <p:sldId id="308" r:id="rId10"/>
    <p:sldId id="301" r:id="rId11"/>
    <p:sldId id="302" r:id="rId12"/>
    <p:sldId id="288" r:id="rId13"/>
    <p:sldId id="289" r:id="rId14"/>
    <p:sldId id="290" r:id="rId15"/>
    <p:sldId id="293" r:id="rId16"/>
    <p:sldId id="297" r:id="rId17"/>
    <p:sldId id="291" r:id="rId18"/>
    <p:sldId id="278" r:id="rId19"/>
    <p:sldId id="259" r:id="rId20"/>
    <p:sldId id="300" r:id="rId21"/>
    <p:sldId id="298" r:id="rId22"/>
    <p:sldId id="260" r:id="rId23"/>
    <p:sldId id="286" r:id="rId24"/>
    <p:sldId id="311" r:id="rId25"/>
    <p:sldId id="305" r:id="rId26"/>
    <p:sldId id="306" r:id="rId27"/>
    <p:sldId id="269" r:id="rId28"/>
    <p:sldId id="272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/>
    <p:restoredTop sz="94606"/>
  </p:normalViewPr>
  <p:slideViewPr>
    <p:cSldViewPr snapToGrid="0" snapToObjects="1">
      <p:cViewPr varScale="1">
        <p:scale>
          <a:sx n="47" d="100"/>
          <a:sy n="47" d="100"/>
        </p:scale>
        <p:origin x="6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D8DDE-A71B-1443-9A3D-F22D4A3BF879}" type="datetimeFigureOut">
              <a:rPr lang="fr-FR" smtClean="0"/>
              <a:pPr/>
              <a:t>10/04/2021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A57F0-819F-D848-9DEC-AA30BD5240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24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A57F0-819F-D848-9DEC-AA30BD524074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49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1E4FE-078E-AC48-AC9B-D5273C253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065860-261A-FC46-A5C2-550CAB26B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4A743-3D1D-C74D-BC21-F54DFC67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A858-67FB-5C40-B083-046278166E5F}" type="datetimeFigureOut">
              <a:rPr lang="fr-FR" smtClean="0"/>
              <a:pPr/>
              <a:t>10/04/2021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1568B3-1270-8C4F-A95D-02137563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ACEAE1-A753-8C40-AB98-6064634F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284-C56D-BA4E-ABC5-887A56172A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76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182234-2506-F946-B001-F539497E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88C0DC-3743-0140-A260-1BAC8D502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A35A20-A9C2-5446-AC1B-D6914829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A858-67FB-5C40-B083-046278166E5F}" type="datetimeFigureOut">
              <a:rPr lang="fr-FR" smtClean="0"/>
              <a:pPr/>
              <a:t>10/04/2021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600F94-F108-B245-8264-63A407BA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688A8F-9D75-3B4E-93DD-C73991B1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284-C56D-BA4E-ABC5-887A56172A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69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271071-97A4-DD4D-BB33-9D4FE9571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AC7703-5F6B-2542-B999-A4750D1AD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7A4225-D46C-4846-8D51-CD88D7B8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A858-67FB-5C40-B083-046278166E5F}" type="datetimeFigureOut">
              <a:rPr lang="fr-FR" smtClean="0"/>
              <a:pPr/>
              <a:t>10/04/2021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35C4EF-C5CB-7641-97A5-0D06E174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1B2A43-8857-A644-9F72-788E8757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284-C56D-BA4E-ABC5-887A56172A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25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737A9-FD48-9F48-AA52-7BE101DF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3E06E7-61B0-B44C-B5CA-5FFE7833A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638236-6886-EB4F-A769-C3B4EE2D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A858-67FB-5C40-B083-046278166E5F}" type="datetimeFigureOut">
              <a:rPr lang="fr-FR" smtClean="0"/>
              <a:pPr/>
              <a:t>10/04/2021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6C04C-F870-6345-9EB4-2B8B7937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6917D1-0F9D-DC44-9CC2-7DC1BA90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284-C56D-BA4E-ABC5-887A56172A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83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96ED7-DF3B-1B4C-8170-F6B07B97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2667E5-7017-5F45-9EE0-131739FF2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7942F6-3518-B24D-B4E9-93F3619B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A858-67FB-5C40-B083-046278166E5F}" type="datetimeFigureOut">
              <a:rPr lang="fr-FR" smtClean="0"/>
              <a:pPr/>
              <a:t>10/04/2021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888805-E78C-FA43-BFF5-1C022111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2B6D2C-D3CC-534E-9749-CBB664CF4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284-C56D-BA4E-ABC5-887A56172A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1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1F35D-EE47-1943-BF20-1FC7D94B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3C1682-A491-A24C-BAE5-4A3A5282A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188DE5-0675-614A-8A8C-35C29504E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E5D4DA-09C5-474E-BD33-5D73912D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A858-67FB-5C40-B083-046278166E5F}" type="datetimeFigureOut">
              <a:rPr lang="fr-FR" smtClean="0"/>
              <a:pPr/>
              <a:t>10/04/2021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5D5549-A8DE-2241-9834-BE4CE71CA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2ACDC7-E6F8-FF40-98A0-C80050A8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284-C56D-BA4E-ABC5-887A56172A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21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17D4B-E780-764D-8155-E9188604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BCD6C6-EFAC-5D4B-9321-22588DF5B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A3AFEB-BCED-6C44-92C3-F4D0EECB8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A40A01-BAF8-E64A-8BEE-86C055285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A22B6A-B61C-6642-9E9E-395CEA12B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2E204D9-8007-814F-90F8-FB278AA2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A858-67FB-5C40-B083-046278166E5F}" type="datetimeFigureOut">
              <a:rPr lang="fr-FR" smtClean="0"/>
              <a:pPr/>
              <a:t>10/04/2021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D3B22AE-02DA-694E-A9C7-2BD56B64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929746-63DE-124E-8995-241B5B2A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284-C56D-BA4E-ABC5-887A56172A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63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E2FD1-21B6-D347-B84F-EEA00AC9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2EE54C-C5C6-CE49-A67E-942A59CB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A858-67FB-5C40-B083-046278166E5F}" type="datetimeFigureOut">
              <a:rPr lang="fr-FR" smtClean="0"/>
              <a:pPr/>
              <a:t>10/04/2021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99D8A0-7BE8-7449-B446-BC654D7C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77AB1A-6AB8-B043-A999-701567A9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284-C56D-BA4E-ABC5-887A56172A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73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6D3DB3-6D8A-0C4C-A8AD-D2C6A255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A858-67FB-5C40-B083-046278166E5F}" type="datetimeFigureOut">
              <a:rPr lang="fr-FR" smtClean="0"/>
              <a:pPr/>
              <a:t>10/04/2021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AC6D19-941D-D747-B4E7-EAA16CF6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E2EB4B-28AA-8047-A6DE-39FF2BD7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284-C56D-BA4E-ABC5-887A56172A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90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3DC5F-B505-F643-B859-9516828B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EC8C6F-B999-9043-B075-57702FEC8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5FD78A-D404-584A-AAE6-9EF6EAD19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7B3306-2BA6-4642-8C25-4C2D754D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A858-67FB-5C40-B083-046278166E5F}" type="datetimeFigureOut">
              <a:rPr lang="fr-FR" smtClean="0"/>
              <a:pPr/>
              <a:t>10/04/2021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AE6B24-7BDB-5C4B-A411-48F0C9827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BFCDF1-4CE1-8646-9C12-0CAA78B3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284-C56D-BA4E-ABC5-887A56172A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89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005911-75C9-E34F-A572-532C428B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B435FAC-866C-714C-A1A2-2939E9DD7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5E6E11-3A63-F446-9064-4266D1624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CA6D8F-0EAE-0B45-A813-4D901E86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A858-67FB-5C40-B083-046278166E5F}" type="datetimeFigureOut">
              <a:rPr lang="fr-FR" smtClean="0"/>
              <a:pPr/>
              <a:t>10/04/2021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00EBBD-AFBA-A54B-B5DE-3C256F1F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32AAF9-5ABD-FB4D-AD52-E013C462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F284-C56D-BA4E-ABC5-887A56172A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04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DDACCBD-D006-E749-8D69-EEFD45BEB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9D11BF-8F85-454B-BAFC-A131EBEF7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901B8C-69AF-2648-BA03-B16AA127B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EA858-67FB-5C40-B083-046278166E5F}" type="datetimeFigureOut">
              <a:rPr lang="fr-FR" smtClean="0"/>
              <a:pPr/>
              <a:t>10/04/2021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4A763D-11F9-2442-8B31-F058F68F1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D805E0-F532-5743-8E11-3926532C9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8F284-C56D-BA4E-ABC5-887A56172A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25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A84F4-453B-6A4D-9379-AF5014ED1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3030"/>
            <a:ext cx="9144000" cy="3097530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Nous trompons-nous</a:t>
            </a:r>
            <a:b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de regard sur l’Afrique ?</a:t>
            </a:r>
            <a:br>
              <a:rPr lang="fr-FR" sz="4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br>
              <a:rPr lang="fr-FR" sz="4400" b="1" dirty="0">
                <a:latin typeface="Cambria" panose="02040503050406030204" pitchFamily="18" charset="0"/>
              </a:rPr>
            </a:br>
            <a:endParaRPr lang="fr-FR" sz="4400" b="1" dirty="0">
              <a:latin typeface="Cambria" panose="020405030504060302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D26FC4-C14F-584C-BE1C-35E562FF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9041"/>
            <a:ext cx="9144000" cy="1394460"/>
          </a:xfrm>
        </p:spPr>
        <p:txBody>
          <a:bodyPr>
            <a:normAutofit/>
          </a:bodyPr>
          <a:lstStyle/>
          <a:p>
            <a:endParaRPr lang="fr-FR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fr-FR" b="1" i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Antoine Pouillieute</a:t>
            </a:r>
          </a:p>
          <a:p>
            <a:r>
              <a:rPr lang="fr-FR" sz="1600" i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Paris, 17 octobre 2019</a:t>
            </a:r>
          </a:p>
        </p:txBody>
      </p:sp>
    </p:spTree>
    <p:extLst>
      <p:ext uri="{BB962C8B-B14F-4D97-AF65-F5344CB8AC3E}">
        <p14:creationId xmlns:p14="http://schemas.microsoft.com/office/powerpoint/2010/main" val="982693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DF63F-307D-A646-8004-C0FB3AAE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10. La conflictualité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2ED696-0F53-6442-AF24-F6E6BF330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B5E1D2-4A4E-7541-A1B8-16D70C83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78077"/>
            <a:ext cx="10515599" cy="50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7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5D5BA-5B07-754D-A146-1E3A486F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11. Conflits et développement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8C89BC-04DD-FF41-8149-39F512FF0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5967549-3AAF-C440-BD44-D531AE617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4"/>
            <a:ext cx="10515599" cy="44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5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50C59-19B5-1543-A914-3C829C5B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12. La Chine dans le monde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F7912C4-25B0-8B44-9581-48AAB48CE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1245870"/>
            <a:ext cx="10153650" cy="5612130"/>
          </a:xfrm>
        </p:spPr>
      </p:pic>
    </p:spTree>
    <p:extLst>
      <p:ext uri="{BB962C8B-B14F-4D97-AF65-F5344CB8AC3E}">
        <p14:creationId xmlns:p14="http://schemas.microsoft.com/office/powerpoint/2010/main" val="107944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B7C19-6295-1642-94CF-723171DC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555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13.</a:t>
            </a:r>
            <a:r>
              <a:rPr lang="fr-FR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BRI</a:t>
            </a:r>
            <a:r>
              <a:rPr lang="fr-FR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: schéma cartographique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6E9EFD6-E626-4449-8053-F7FCFCCFC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560" y="1771650"/>
            <a:ext cx="7623810" cy="5394960"/>
          </a:xfrm>
        </p:spPr>
      </p:pic>
    </p:spTree>
    <p:extLst>
      <p:ext uri="{BB962C8B-B14F-4D97-AF65-F5344CB8AC3E}">
        <p14:creationId xmlns:p14="http://schemas.microsoft.com/office/powerpoint/2010/main" val="156109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233C9-223C-3D45-A9C1-E3E2BBECC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14. BRI</a:t>
            </a:r>
            <a:r>
              <a:rPr lang="fr-FR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: schéma rationalisé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EEF9E75-FBB5-7D45-829A-FA09C3B91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240" y="1825624"/>
            <a:ext cx="8378190" cy="4895215"/>
          </a:xfrm>
        </p:spPr>
      </p:pic>
    </p:spTree>
    <p:extLst>
      <p:ext uri="{BB962C8B-B14F-4D97-AF65-F5344CB8AC3E}">
        <p14:creationId xmlns:p14="http://schemas.microsoft.com/office/powerpoint/2010/main" val="4276009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B70096-214C-EE43-A81C-B09CE6F0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15. Les Seniors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A03751-871B-8E41-A884-387007E69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5CC613-37E0-1B49-A3E6-4D84B2DDA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515600" cy="47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33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75ED91-7684-3A43-BF06-E939ACB9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16. L’accès des filles à l’éducation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1E880C1-3CF1-1244-8FE3-05C0FAEC6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761" y="1825624"/>
            <a:ext cx="8067368" cy="4895215"/>
          </a:xfrm>
        </p:spPr>
      </p:pic>
    </p:spTree>
    <p:extLst>
      <p:ext uri="{BB962C8B-B14F-4D97-AF65-F5344CB8AC3E}">
        <p14:creationId xmlns:p14="http://schemas.microsoft.com/office/powerpoint/2010/main" val="59825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1B8A4-3C78-A94E-B013-5F486B24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17. Les inégalités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E8450F5-D9F8-BF47-91C4-FA2CF17F4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289" y="1779904"/>
            <a:ext cx="8583563" cy="4712971"/>
          </a:xfrm>
        </p:spPr>
      </p:pic>
    </p:spTree>
    <p:extLst>
      <p:ext uri="{BB962C8B-B14F-4D97-AF65-F5344CB8AC3E}">
        <p14:creationId xmlns:p14="http://schemas.microsoft.com/office/powerpoint/2010/main" val="3929914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2290B4-6F24-DE43-9D4F-7FFF8E55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18. La classe moyenne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CD6D3D9-186B-0144-A783-CEFAFE1CD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30" y="1825624"/>
            <a:ext cx="7486650" cy="4849495"/>
          </a:xfrm>
        </p:spPr>
      </p:pic>
    </p:spTree>
    <p:extLst>
      <p:ext uri="{BB962C8B-B14F-4D97-AF65-F5344CB8AC3E}">
        <p14:creationId xmlns:p14="http://schemas.microsoft.com/office/powerpoint/2010/main" val="1573811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C44890-1581-164C-8A05-C687B414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19. Démographie : historique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6795C1D-CA21-654E-BD1B-F7F9CD033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00" y="2477294"/>
            <a:ext cx="9652000" cy="3048000"/>
          </a:xfrm>
        </p:spPr>
      </p:pic>
    </p:spTree>
    <p:extLst>
      <p:ext uri="{BB962C8B-B14F-4D97-AF65-F5344CB8AC3E}">
        <p14:creationId xmlns:p14="http://schemas.microsoft.com/office/powerpoint/2010/main" val="352510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D3127-AEFA-0747-8157-E8DDA42B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1. Il y a bien longtemps que </a:t>
            </a:r>
            <a:b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l’Afrique est entrée dans l’Histoire…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C35060E-A311-0843-AA21-CE2225F43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9070" y="1825624"/>
            <a:ext cx="4103370" cy="4860925"/>
          </a:xfrm>
        </p:spPr>
      </p:pic>
    </p:spTree>
    <p:extLst>
      <p:ext uri="{BB962C8B-B14F-4D97-AF65-F5344CB8AC3E}">
        <p14:creationId xmlns:p14="http://schemas.microsoft.com/office/powerpoint/2010/main" val="1779512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34963D-B047-6841-8C41-A7DBFA5F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20. Démographie : croît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3942B77-6803-B545-A768-00DD1ECC6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535" y="1690688"/>
            <a:ext cx="8362336" cy="4802187"/>
          </a:xfrm>
        </p:spPr>
      </p:pic>
    </p:spTree>
    <p:extLst>
      <p:ext uri="{BB962C8B-B14F-4D97-AF65-F5344CB8AC3E}">
        <p14:creationId xmlns:p14="http://schemas.microsoft.com/office/powerpoint/2010/main" val="999563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D44F90-935B-694E-A927-75B61D2B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21. La transition démographique (1)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E6D33D-17FE-6B41-AA98-0CB0D3D3F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303" y="1401097"/>
            <a:ext cx="8524568" cy="5309419"/>
          </a:xfrm>
        </p:spPr>
      </p:pic>
    </p:spTree>
    <p:extLst>
      <p:ext uri="{BB962C8B-B14F-4D97-AF65-F5344CB8AC3E}">
        <p14:creationId xmlns:p14="http://schemas.microsoft.com/office/powerpoint/2010/main" val="2447208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2B0ED-55A2-B448-B10B-CB0BED15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22. La transition démographique (2)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40AD055-8500-F544-A7CA-953A941E2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555" y="1825625"/>
            <a:ext cx="8613058" cy="4351338"/>
          </a:xfrm>
        </p:spPr>
      </p:pic>
    </p:spTree>
    <p:extLst>
      <p:ext uri="{BB962C8B-B14F-4D97-AF65-F5344CB8AC3E}">
        <p14:creationId xmlns:p14="http://schemas.microsoft.com/office/powerpoint/2010/main" val="1801694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1922E-59D7-614E-9147-FFCED4FC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23. L’émigration intra-africaine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8429AF6-73CE-2047-86A0-84822D82D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3858" y="1394460"/>
            <a:ext cx="4866968" cy="5600700"/>
          </a:xfrm>
        </p:spPr>
      </p:pic>
    </p:spTree>
    <p:extLst>
      <p:ext uri="{BB962C8B-B14F-4D97-AF65-F5344CB8AC3E}">
        <p14:creationId xmlns:p14="http://schemas.microsoft.com/office/powerpoint/2010/main" val="3543154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54450-BD1C-5A40-A488-BBB4FE5C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24. Les immigrés en France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BBDB3C2-1B0A-C844-AC84-BE5B4647E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25625"/>
            <a:ext cx="5779769" cy="446087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81D1DDA-B45D-774A-9721-3DB375BF4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70" y="1825625"/>
            <a:ext cx="4735828" cy="44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14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2ECCD1-069A-4B4F-AA1A-34723B6E3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25. Les réfugiés en France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122A88F-1A5E-EB4A-A4D4-E4E2CF14F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370" y="1825625"/>
            <a:ext cx="8595360" cy="4667250"/>
          </a:xfrm>
        </p:spPr>
      </p:pic>
    </p:spTree>
    <p:extLst>
      <p:ext uri="{BB962C8B-B14F-4D97-AF65-F5344CB8AC3E}">
        <p14:creationId xmlns:p14="http://schemas.microsoft.com/office/powerpoint/2010/main" val="4272426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9F992-4919-FF45-A9D9-0B3B409E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61"/>
            <a:ext cx="10515600" cy="166878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26. Les motifs d’émigration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B583C3DD-073C-FC4D-B622-583941859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0" y="1920241"/>
            <a:ext cx="9521190" cy="4571999"/>
          </a:xfrm>
        </p:spPr>
      </p:pic>
    </p:spTree>
    <p:extLst>
      <p:ext uri="{BB962C8B-B14F-4D97-AF65-F5344CB8AC3E}">
        <p14:creationId xmlns:p14="http://schemas.microsoft.com/office/powerpoint/2010/main" val="3358257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C9088-081B-5D4E-95C3-180775AF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27. APD Monde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69BDC2F-9636-584C-8254-E7D845CA6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1825625"/>
            <a:ext cx="4778477" cy="4351338"/>
          </a:xfrm>
        </p:spPr>
      </p:pic>
    </p:spTree>
    <p:extLst>
      <p:ext uri="{BB962C8B-B14F-4D97-AF65-F5344CB8AC3E}">
        <p14:creationId xmlns:p14="http://schemas.microsoft.com/office/powerpoint/2010/main" val="331928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B7AE6A-980E-9847-98F0-C6EB12FBF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28. APD France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46D00B6-F3C4-644F-B117-17726B02B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9735" y="1825625"/>
            <a:ext cx="6712529" cy="4351338"/>
          </a:xfrm>
        </p:spPr>
      </p:pic>
    </p:spTree>
    <p:extLst>
      <p:ext uri="{BB962C8B-B14F-4D97-AF65-F5344CB8AC3E}">
        <p14:creationId xmlns:p14="http://schemas.microsoft.com/office/powerpoint/2010/main" val="375767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1C55E-A020-0D4B-A006-BE583B19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2875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2. L’Afrique est un continent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A799C4E-7332-B54C-A058-51BBFA49A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120" y="1211580"/>
            <a:ext cx="5886450" cy="5520691"/>
          </a:xfrm>
        </p:spPr>
      </p:pic>
    </p:spTree>
    <p:extLst>
      <p:ext uri="{BB962C8B-B14F-4D97-AF65-F5344CB8AC3E}">
        <p14:creationId xmlns:p14="http://schemas.microsoft.com/office/powerpoint/2010/main" val="106619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8F7E9-D676-C547-B2D9-1FC2EED2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3. L’espérance de vie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9391406-F821-5E47-BFD6-B24DF980D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027" y="1825625"/>
            <a:ext cx="8185354" cy="4351338"/>
          </a:xfr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91430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7C08A1-06BC-5242-B6A9-9812EC70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4. Le recul de la pauvreté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8E92F70-3955-7147-A8D6-1DF665317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510" y="1825625"/>
            <a:ext cx="8823960" cy="4351338"/>
          </a:xfrm>
        </p:spPr>
      </p:pic>
    </p:spTree>
    <p:extLst>
      <p:ext uri="{BB962C8B-B14F-4D97-AF65-F5344CB8AC3E}">
        <p14:creationId xmlns:p14="http://schemas.microsoft.com/office/powerpoint/2010/main" val="351372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D5B80-138A-F74E-97D4-CC8769E5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5. L’alphabétisation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FC1EE60-64C1-DF40-907D-2DCEB70E6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860" y="2211990"/>
            <a:ext cx="9852660" cy="3578607"/>
          </a:xfrm>
        </p:spPr>
      </p:pic>
    </p:spTree>
    <p:extLst>
      <p:ext uri="{BB962C8B-B14F-4D97-AF65-F5344CB8AC3E}">
        <p14:creationId xmlns:p14="http://schemas.microsoft.com/office/powerpoint/2010/main" val="163626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05029-8BC2-5E42-8B9C-4382BF26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6. La scolarisation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F90BDE7-5700-0A48-87DD-30510E5C0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845" y="2153444"/>
            <a:ext cx="9291484" cy="3695700"/>
          </a:xfrm>
        </p:spPr>
      </p:pic>
    </p:spTree>
    <p:extLst>
      <p:ext uri="{BB962C8B-B14F-4D97-AF65-F5344CB8AC3E}">
        <p14:creationId xmlns:p14="http://schemas.microsoft.com/office/powerpoint/2010/main" val="206722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807F5B-7CCB-8A4A-91B1-9F73AF61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7. La croissance économique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DD355F-667B-C24F-9776-865372D43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CC3906-CACE-4143-86E5-C83E75D5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702118"/>
            <a:ext cx="10603230" cy="4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5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1A2EF-A3F9-5141-A203-0BCE8238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8. La gouvernance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8629BC5-916A-3B4C-9614-8701D5591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1825624"/>
            <a:ext cx="8983979" cy="4483735"/>
          </a:xfrm>
        </p:spPr>
      </p:pic>
    </p:spTree>
    <p:extLst>
      <p:ext uri="{BB962C8B-B14F-4D97-AF65-F5344CB8AC3E}">
        <p14:creationId xmlns:p14="http://schemas.microsoft.com/office/powerpoint/2010/main" val="32404574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170</Words>
  <Application>Microsoft Office PowerPoint</Application>
  <PresentationFormat>Grand écran</PresentationFormat>
  <Paragraphs>32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Thème Office</vt:lpstr>
      <vt:lpstr>Nous trompons-nous de regard sur l’Afrique ?  </vt:lpstr>
      <vt:lpstr>1. Il y a bien longtemps que  l’Afrique est entrée dans l’Histoire…</vt:lpstr>
      <vt:lpstr>2. L’Afrique est un continent</vt:lpstr>
      <vt:lpstr>3. L’espérance de vie</vt:lpstr>
      <vt:lpstr>4. Le recul de la pauvreté</vt:lpstr>
      <vt:lpstr>5. L’alphabétisation</vt:lpstr>
      <vt:lpstr>6. La scolarisation</vt:lpstr>
      <vt:lpstr>7. La croissance économique</vt:lpstr>
      <vt:lpstr>8. La gouvernance</vt:lpstr>
      <vt:lpstr>10. La conflictualité</vt:lpstr>
      <vt:lpstr>11. Conflits et développement</vt:lpstr>
      <vt:lpstr>12. La Chine dans le monde</vt:lpstr>
      <vt:lpstr>13. BRI : schéma cartographique</vt:lpstr>
      <vt:lpstr>14. BRI : schéma rationalisé</vt:lpstr>
      <vt:lpstr>15. Les Seniors</vt:lpstr>
      <vt:lpstr>16. L’accès des filles à l’éducation</vt:lpstr>
      <vt:lpstr>17. Les inégalités</vt:lpstr>
      <vt:lpstr>18. La classe moyenne</vt:lpstr>
      <vt:lpstr>19. Démographie : historique</vt:lpstr>
      <vt:lpstr>20. Démographie : croît</vt:lpstr>
      <vt:lpstr>21. La transition démographique (1)</vt:lpstr>
      <vt:lpstr>22. La transition démographique (2)</vt:lpstr>
      <vt:lpstr>23. L’émigration intra-africaine</vt:lpstr>
      <vt:lpstr>24. Les immigrés en France</vt:lpstr>
      <vt:lpstr>25. Les réfugiés en France</vt:lpstr>
      <vt:lpstr>26. Les motifs d’émigration</vt:lpstr>
      <vt:lpstr>27. APD Monde</vt:lpstr>
      <vt:lpstr>28. APD France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 regard porter sur l’Afrique ?</dc:title>
  <dc:creator>Microsoft Office User</dc:creator>
  <cp:lastModifiedBy>André MAZEL</cp:lastModifiedBy>
  <cp:revision>69</cp:revision>
  <cp:lastPrinted>2019-10-07T07:49:05Z</cp:lastPrinted>
  <dcterms:created xsi:type="dcterms:W3CDTF">2019-06-14T17:12:17Z</dcterms:created>
  <dcterms:modified xsi:type="dcterms:W3CDTF">2021-04-10T09:28:29Z</dcterms:modified>
</cp:coreProperties>
</file>