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02" d="100"/>
          <a:sy n="102" d="100"/>
        </p:scale>
        <p:origin x="192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4D4412-9451-7475-F8C1-B9E1B68773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A18EFF-E8E7-6BAF-AB81-DD7815FD8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AE975C-A7C6-895C-916C-10EF9593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09CF-EDDB-C348-AEAD-0A05D9EB7088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83D907-6944-5BB5-2C99-EEB90BC33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E15E71-0C3F-A873-B369-0763B1A33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F714-F553-634A-965F-04A714E7E4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8145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EDE9CA-CB4A-7CDC-E7AA-4B136AA46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BCCC851-1536-6D41-225D-749BF1E247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029B8B-BE15-36A1-C702-F91C345FE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09CF-EDDB-C348-AEAD-0A05D9EB7088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836D24-C24C-F996-52C5-6944B17CC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E95582-6F74-F3AB-379F-2A7E4057B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F714-F553-634A-965F-04A714E7E4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0192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2F741DE-4C5E-B8B0-1144-DF9D4229C2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37A30BE-4A7F-26AE-C600-C6E59CD43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2A8F43-A344-D526-74D1-360842CAB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09CF-EDDB-C348-AEAD-0A05D9EB7088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510E56-B688-DBC1-3A76-324DF162B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42459E-2CB8-DE57-91B3-101AB0EB6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F714-F553-634A-965F-04A714E7E4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1108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2FAF4F-3FE7-212E-A5F9-8F7D8DA61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7AD413-08ED-10C5-1FBB-F4499D8C2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7BCE41-DCB6-7170-9EC4-A52796F9B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09CF-EDDB-C348-AEAD-0A05D9EB7088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0B44D6-D595-81D1-9FE5-7A108A28E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4E7F51-2807-48D7-F797-0E4602E45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F714-F553-634A-965F-04A714E7E4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583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F231AF-D412-355B-1223-ABBBE96B7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4BBCD94-5DA7-9742-F4A5-F0DB9213CB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A54379-2B12-367A-C58A-B32C8ED97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09CF-EDDB-C348-AEAD-0A05D9EB7088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D36234-A81B-E2C7-AA41-FC7925ACE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1DF829-6B82-F465-1C76-9B7798761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F714-F553-634A-965F-04A714E7E4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1224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BC442C-9E71-AE1B-DABE-749798ED3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2EFB26-8225-3FDB-FA87-019E71D80D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79C406A-755B-6767-3162-987E3E894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C6E3ED1-19C0-7CFB-E33E-CA8C7F968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09CF-EDDB-C348-AEAD-0A05D9EB7088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9E2CF52-3049-5E9B-DCD9-338BA606E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4C77D36-F4A6-9FC7-49CF-A0021EAB3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F714-F553-634A-965F-04A714E7E4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2935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7B4885-DA66-11F6-3816-2876981C0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9C978BC-518A-9695-A4DE-FAF9A6DC9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B2517E2-768B-E6F5-5F01-985B6C84CE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56E0A6F-7CB9-4262-E222-5687DAE00D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FB66127-343E-5F2B-7DED-D708BCEFAE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9D77A3F-747D-FA62-1CE0-8E377C0D0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09CF-EDDB-C348-AEAD-0A05D9EB7088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E6DA75F-1508-0618-624A-CC225E52A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8CC13B9-7449-EC32-AA13-8C539872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F714-F553-634A-965F-04A714E7E4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528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5E2D0C-9189-2F87-4508-090A15655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64D329D-70BD-93F4-9E1B-70C063854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09CF-EDDB-C348-AEAD-0A05D9EB7088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42D497F-8157-AF38-D399-154B00FFF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2B40168-BCC9-4A2D-7D35-AB220A187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F714-F553-634A-965F-04A714E7E4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73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A008EF9-AA54-6772-3148-6712154B8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09CF-EDDB-C348-AEAD-0A05D9EB7088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31777EA-CBB1-E109-9123-9FB4E9063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F3A52DA-C3E5-CB6C-D549-1EC12039C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F714-F553-634A-965F-04A714E7E4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1515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9FC556-4E52-7771-8D7D-0F7F60837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42BB6D-0B7C-6705-3E84-BAE261028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05DAFA9-F100-E0A4-9AA7-CC3764F9E8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D3765E4-F7C6-D726-F471-B6D916814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09CF-EDDB-C348-AEAD-0A05D9EB7088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36AE2DB-2B3A-AFA2-C50F-E22D47CC3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281DA0D-B496-13D0-CA08-5E5C4862B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F714-F553-634A-965F-04A714E7E4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370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241BBD-9B11-2403-E12E-FBA8B685D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3CB884C-EBB8-2D27-D6A4-5264A06B47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2DCEFF-282E-D2F2-4C9D-025929B6BE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5BE914-A334-19F4-7830-A242137BB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09CF-EDDB-C348-AEAD-0A05D9EB7088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B218FDE-F23E-DDE0-6B7C-AE4A0913C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70724F0-8E34-6E0E-AD25-1AD3650D5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4F714-F553-634A-965F-04A714E7E4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018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6400D15-70B6-6F33-DF3B-496CA953D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36010A-9390-C778-6D0E-989735FC6F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5165AC-1010-CD83-9D73-EAE3462F8F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009CF-EDDB-C348-AEAD-0A05D9EB7088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1B2AAA-C2E0-F56F-8798-65CEDA6B02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441E25-E298-A959-7DF0-A924287BEA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4F714-F553-634A-965F-04A714E7E4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905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pn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FF9B822F-893E-44C8-963C-64F50ACEC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ACA12FA-76E1-4D5F-9CD3-EA70BCB688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585216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>
                <a:solidFill>
                  <a:schemeClr val="bg1"/>
                </a:solidFill>
              </a:rPr>
              <a:t>Les bases de la coopération </a:t>
            </a:r>
            <a:br>
              <a:rPr lang="en-US" sz="4400">
                <a:solidFill>
                  <a:schemeClr val="bg1"/>
                </a:solidFill>
              </a:rPr>
            </a:br>
            <a:r>
              <a:rPr lang="en-US" sz="4400">
                <a:solidFill>
                  <a:schemeClr val="bg1"/>
                </a:solidFill>
              </a:rPr>
              <a:t>franco-allemande d’armement</a:t>
            </a:r>
          </a:p>
        </p:txBody>
      </p:sp>
      <p:pic>
        <p:nvPicPr>
          <p:cNvPr id="1026" name="Picture 2" descr="Les 50 ans du Traité de l'Elysée et l'amitié franco-allemande en pratique">
            <a:extLst>
              <a:ext uri="{FF2B5EF4-FFF2-40B4-BE49-F238E27FC236}">
                <a16:creationId xmlns:a16="http://schemas.microsoft.com/office/drawing/2014/main" id="{224B6A98-5225-40B6-8DB3-A3F2B2CE85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11800"/>
          <a:stretch/>
        </p:blipFill>
        <p:spPr bwMode="auto">
          <a:xfrm>
            <a:off x="6459867" y="2505641"/>
            <a:ext cx="2306539" cy="135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3AF08D2C-F7C5-DC46-8FF6-1EAA1345D357}"/>
              </a:ext>
            </a:extLst>
          </p:cNvPr>
          <p:cNvSpPr txBox="1"/>
          <p:nvPr/>
        </p:nvSpPr>
        <p:spPr>
          <a:xfrm>
            <a:off x="545592" y="2701609"/>
            <a:ext cx="11100816" cy="36601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Signature du </a:t>
            </a:r>
            <a:r>
              <a:rPr lang="en-US" sz="2400" dirty="0" err="1"/>
              <a:t>Traité</a:t>
            </a:r>
            <a:r>
              <a:rPr lang="en-US" sz="2400" dirty="0"/>
              <a:t> de </a:t>
            </a:r>
            <a:r>
              <a:rPr lang="en-US" sz="2400" dirty="0" err="1"/>
              <a:t>l’Elysée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1963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/>
              <a:t>Lancement</a:t>
            </a:r>
            <a:r>
              <a:rPr lang="en-US" sz="2400" dirty="0"/>
              <a:t> des conseils des </a:t>
            </a:r>
            <a:r>
              <a:rPr lang="en-US" sz="2400" dirty="0" err="1"/>
              <a:t>ministres</a:t>
            </a:r>
            <a:r>
              <a:rPr lang="en-US" sz="2400" dirty="0"/>
              <a:t> franco-</a:t>
            </a:r>
            <a:r>
              <a:rPr lang="en-US" sz="2400" dirty="0" err="1"/>
              <a:t>allemands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2003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Conseils franco-</a:t>
            </a:r>
            <a:r>
              <a:rPr lang="en-US" sz="2400" dirty="0" err="1"/>
              <a:t>allemands</a:t>
            </a:r>
            <a:r>
              <a:rPr lang="en-US" sz="2400" dirty="0"/>
              <a:t> de Défense et de </a:t>
            </a:r>
            <a:r>
              <a:rPr lang="en-US" sz="2400" dirty="0" err="1"/>
              <a:t>Sécurité</a:t>
            </a:r>
            <a:r>
              <a:rPr lang="en-US" sz="2400" dirty="0"/>
              <a:t> (CFADS)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GTCA </a:t>
            </a:r>
            <a:r>
              <a:rPr lang="en-US" sz="2400" dirty="0" err="1"/>
              <a:t>groupe</a:t>
            </a:r>
            <a:r>
              <a:rPr lang="en-US" sz="2400" dirty="0"/>
              <a:t> technique de </a:t>
            </a:r>
            <a:r>
              <a:rPr lang="en-US" sz="2400" dirty="0" err="1"/>
              <a:t>coopération</a:t>
            </a:r>
            <a:r>
              <a:rPr lang="en-US" sz="2400" dirty="0"/>
              <a:t> </a:t>
            </a:r>
            <a:r>
              <a:rPr lang="en-US" sz="2400" dirty="0" err="1"/>
              <a:t>armement</a:t>
            </a:r>
            <a:endParaRPr lang="en-US" sz="2000" dirty="0"/>
          </a:p>
        </p:txBody>
      </p:sp>
      <p:pic>
        <p:nvPicPr>
          <p:cNvPr id="1028" name="Picture 4" descr="Signature d'un nouveau traité de coopération et d'intégration  franco-allemand : les jumelages ne sont pas oubliés | Association des  Communes Jumelées de Nouvelle-Aquitaine">
            <a:extLst>
              <a:ext uri="{FF2B5EF4-FFF2-40B4-BE49-F238E27FC236}">
                <a16:creationId xmlns:a16="http://schemas.microsoft.com/office/drawing/2014/main" id="{000DBB03-485E-46DB-639B-0C8F92CE87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9528" y="496206"/>
            <a:ext cx="1915988" cy="147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e prochain Conseil des ministres franco-allemand de nouveau repoussé">
            <a:extLst>
              <a:ext uri="{FF2B5EF4-FFF2-40B4-BE49-F238E27FC236}">
                <a16:creationId xmlns:a16="http://schemas.microsoft.com/office/drawing/2014/main" id="{3441615D-7D19-1186-833C-303D5B4A71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9528" y="3695442"/>
            <a:ext cx="2103763" cy="1185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onférence de presse conjointe du Président Emmanuel Macron et de la  Chancelière Angela Merkel à l'issue du Conseil franco-allemand de défense  et de sécurité. | Élysée">
            <a:extLst>
              <a:ext uri="{FF2B5EF4-FFF2-40B4-BE49-F238E27FC236}">
                <a16:creationId xmlns:a16="http://schemas.microsoft.com/office/drawing/2014/main" id="{3172F313-AA8C-981A-C7A6-D5C579580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4270" y="5076176"/>
            <a:ext cx="1596438" cy="159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3740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CA12FA-76E1-4D5F-9CD3-EA70BCB688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39046"/>
            <a:ext cx="10515600" cy="1746607"/>
          </a:xfrm>
          <a:solidFill>
            <a:srgbClr val="40404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dirty="0">
                <a:solidFill>
                  <a:schemeClr val="bg1"/>
                </a:solidFill>
              </a:rPr>
              <a:t>Les bases de la </a:t>
            </a:r>
            <a:r>
              <a:rPr lang="en-US" sz="4400" dirty="0" err="1">
                <a:solidFill>
                  <a:schemeClr val="bg1"/>
                </a:solidFill>
              </a:rPr>
              <a:t>coopération</a:t>
            </a:r>
            <a:r>
              <a:rPr lang="en-US" sz="4400" dirty="0">
                <a:solidFill>
                  <a:schemeClr val="bg1"/>
                </a:solidFill>
              </a:rPr>
              <a:t> </a:t>
            </a:r>
            <a:br>
              <a:rPr lang="en-US" sz="4400" dirty="0">
                <a:solidFill>
                  <a:schemeClr val="bg1"/>
                </a:solidFill>
              </a:rPr>
            </a:br>
            <a:r>
              <a:rPr lang="en-US" sz="4400" dirty="0">
                <a:solidFill>
                  <a:schemeClr val="bg1"/>
                </a:solidFill>
              </a:rPr>
              <a:t>franco-allemande </a:t>
            </a:r>
            <a:r>
              <a:rPr lang="en-US" sz="4400" dirty="0" err="1">
                <a:solidFill>
                  <a:schemeClr val="bg1"/>
                </a:solidFill>
              </a:rPr>
              <a:t>d’armement</a:t>
            </a:r>
            <a:endParaRPr lang="en-US" sz="4400" dirty="0">
              <a:solidFill>
                <a:schemeClr val="bg1"/>
              </a:solidFill>
            </a:endParaRPr>
          </a:p>
        </p:txBody>
      </p:sp>
      <p:pic>
        <p:nvPicPr>
          <p:cNvPr id="1028" name="Picture 4" descr="Signature d'un nouveau traité de coopération et d'intégration  franco-allemand : les jumelages ne sont pas oubliés | Association des  Communes Jumelées de Nouvelle-Aquitaine">
            <a:extLst>
              <a:ext uri="{FF2B5EF4-FFF2-40B4-BE49-F238E27FC236}">
                <a16:creationId xmlns:a16="http://schemas.microsoft.com/office/drawing/2014/main" id="{000DBB03-485E-46DB-639B-0C8F92CE87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9528" y="496206"/>
            <a:ext cx="1915988" cy="147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59DB9206-1849-B1B8-3A9B-9374DC110380}"/>
              </a:ext>
            </a:extLst>
          </p:cNvPr>
          <p:cNvSpPr txBox="1"/>
          <p:nvPr/>
        </p:nvSpPr>
        <p:spPr>
          <a:xfrm>
            <a:off x="838200" y="2536448"/>
            <a:ext cx="10257890" cy="362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Les programmes phares des années 70-80 :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Programmes MILAN, HOT, ROLAND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Avions TRANSALL, </a:t>
            </a:r>
            <a:r>
              <a:rPr lang="fr-FR" sz="2400" dirty="0" err="1"/>
              <a:t>Alphajet</a:t>
            </a:r>
            <a:endParaRPr lang="fr-FR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Création de l’</a:t>
            </a:r>
            <a:r>
              <a:rPr lang="fr-FR" sz="2400" dirty="0" err="1"/>
              <a:t>OCCAr</a:t>
            </a:r>
            <a:r>
              <a:rPr lang="fr-FR" sz="2400" dirty="0"/>
              <a:t> (organisation conjointe de coopération en matière d’armement) en 1996</a:t>
            </a: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Programmes européens A400M, Tigre …</a:t>
            </a: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Consolidation industrielle : AIRBUS, MBDA, KNDS…</a:t>
            </a:r>
          </a:p>
        </p:txBody>
      </p:sp>
      <p:pic>
        <p:nvPicPr>
          <p:cNvPr id="3074" name="Picture 2" descr="Comment l'Etat islamique a récupéré des lance-missiles Milan français |  FranceSoir">
            <a:extLst>
              <a:ext uri="{FF2B5EF4-FFF2-40B4-BE49-F238E27FC236}">
                <a16:creationId xmlns:a16="http://schemas.microsoft.com/office/drawing/2014/main" id="{8A548C57-8FB8-3607-A9C3-69BBF37FC6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966" y="2449639"/>
            <a:ext cx="1496246" cy="979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1977 AMX 30 ROLAND">
            <a:extLst>
              <a:ext uri="{FF2B5EF4-FFF2-40B4-BE49-F238E27FC236}">
                <a16:creationId xmlns:a16="http://schemas.microsoft.com/office/drawing/2014/main" id="{96A5E8D5-6B79-0CB7-9D4E-8A7B93051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5291" y="2747591"/>
            <a:ext cx="1393860" cy="1045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-160 Transall — Wikipédia">
            <a:extLst>
              <a:ext uri="{FF2B5EF4-FFF2-40B4-BE49-F238E27FC236}">
                <a16:creationId xmlns:a16="http://schemas.microsoft.com/office/drawing/2014/main" id="{626676AA-0794-5BE2-684D-82019E2BC5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538" y="2353674"/>
            <a:ext cx="1465712" cy="979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Modernisation des Alphajet français : avia news">
            <a:extLst>
              <a:ext uri="{FF2B5EF4-FFF2-40B4-BE49-F238E27FC236}">
                <a16:creationId xmlns:a16="http://schemas.microsoft.com/office/drawing/2014/main" id="{CF1C742F-1489-8375-209A-5BAC862A5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9945" y="3408062"/>
            <a:ext cx="1634677" cy="769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Organisation conjointe de coopération en matière d'armement — Wikipédia">
            <a:extLst>
              <a:ext uri="{FF2B5EF4-FFF2-40B4-BE49-F238E27FC236}">
                <a16:creationId xmlns:a16="http://schemas.microsoft.com/office/drawing/2014/main" id="{E0D395C9-9110-7849-6237-3D74B3EEB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966" y="4480021"/>
            <a:ext cx="1124824" cy="1134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>
            <a:extLst>
              <a:ext uri="{FF2B5EF4-FFF2-40B4-BE49-F238E27FC236}">
                <a16:creationId xmlns:a16="http://schemas.microsoft.com/office/drawing/2014/main" id="{055F44A4-6ABE-D000-D78D-26BD1B5DD3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3022" y="4682447"/>
            <a:ext cx="17145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Eurocopter EC665 Tigre — Wikipédia">
            <a:extLst>
              <a:ext uri="{FF2B5EF4-FFF2-40B4-BE49-F238E27FC236}">
                <a16:creationId xmlns:a16="http://schemas.microsoft.com/office/drawing/2014/main" id="{35CA3709-6009-062A-8132-5DA6F37A0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4411" y="4844754"/>
            <a:ext cx="1702209" cy="1134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0" name="Picture 18">
            <a:extLst>
              <a:ext uri="{FF2B5EF4-FFF2-40B4-BE49-F238E27FC236}">
                <a16:creationId xmlns:a16="http://schemas.microsoft.com/office/drawing/2014/main" id="{2DBC64D2-FA42-99BF-DA02-DB3972E82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8688" y="6265766"/>
            <a:ext cx="1799690" cy="334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2" name="Picture 20">
            <a:extLst>
              <a:ext uri="{FF2B5EF4-FFF2-40B4-BE49-F238E27FC236}">
                <a16:creationId xmlns:a16="http://schemas.microsoft.com/office/drawing/2014/main" id="{36B70C71-793F-1DE1-ACDF-58404236A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296" y="6158978"/>
            <a:ext cx="1957227" cy="652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24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CA12FA-76E1-4D5F-9CD3-EA70BCB688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39046"/>
            <a:ext cx="10515600" cy="1746607"/>
          </a:xfrm>
          <a:solidFill>
            <a:srgbClr val="40404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dirty="0">
                <a:solidFill>
                  <a:schemeClr val="bg1"/>
                </a:solidFill>
              </a:rPr>
              <a:t>La </a:t>
            </a:r>
            <a:r>
              <a:rPr lang="en-US" sz="4400" dirty="0" err="1">
                <a:solidFill>
                  <a:schemeClr val="bg1"/>
                </a:solidFill>
              </a:rPr>
              <a:t>coopération</a:t>
            </a:r>
            <a:r>
              <a:rPr lang="en-US" sz="4400" dirty="0">
                <a:solidFill>
                  <a:schemeClr val="bg1"/>
                </a:solidFill>
              </a:rPr>
              <a:t> franco-allemande de </a:t>
            </a:r>
            <a:br>
              <a:rPr lang="en-US" sz="4400" dirty="0">
                <a:solidFill>
                  <a:schemeClr val="bg1"/>
                </a:solidFill>
              </a:rPr>
            </a:br>
            <a:r>
              <a:rPr lang="en-US" sz="4400" dirty="0" err="1">
                <a:solidFill>
                  <a:schemeClr val="bg1"/>
                </a:solidFill>
              </a:rPr>
              <a:t>ces</a:t>
            </a:r>
            <a:r>
              <a:rPr lang="en-US" sz="4400" dirty="0">
                <a:solidFill>
                  <a:schemeClr val="bg1"/>
                </a:solidFill>
              </a:rPr>
              <a:t> </a:t>
            </a:r>
            <a:r>
              <a:rPr lang="en-US" sz="4400" dirty="0" err="1">
                <a:solidFill>
                  <a:schemeClr val="bg1"/>
                </a:solidFill>
              </a:rPr>
              <a:t>dernières</a:t>
            </a:r>
            <a:r>
              <a:rPr lang="en-US" sz="4400" dirty="0">
                <a:solidFill>
                  <a:schemeClr val="bg1"/>
                </a:solidFill>
              </a:rPr>
              <a:t> </a:t>
            </a:r>
            <a:r>
              <a:rPr lang="en-US" sz="4400" dirty="0" err="1">
                <a:solidFill>
                  <a:schemeClr val="bg1"/>
                </a:solidFill>
              </a:rPr>
              <a:t>années</a:t>
            </a:r>
            <a:endParaRPr lang="en-US" sz="4400" dirty="0">
              <a:solidFill>
                <a:schemeClr val="bg1"/>
              </a:solidFill>
            </a:endParaRPr>
          </a:p>
        </p:txBody>
      </p:sp>
      <p:pic>
        <p:nvPicPr>
          <p:cNvPr id="1028" name="Picture 4" descr="Signature d'un nouveau traité de coopération et d'intégration  franco-allemand : les jumelages ne sont pas oubliés | Association des  Communes Jumelées de Nouvelle-Aquitaine">
            <a:extLst>
              <a:ext uri="{FF2B5EF4-FFF2-40B4-BE49-F238E27FC236}">
                <a16:creationId xmlns:a16="http://schemas.microsoft.com/office/drawing/2014/main" id="{000DBB03-485E-46DB-639B-0C8F92CE87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9528" y="496206"/>
            <a:ext cx="1915988" cy="147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59DB9206-1849-B1B8-3A9B-9374DC110380}"/>
              </a:ext>
            </a:extLst>
          </p:cNvPr>
          <p:cNvSpPr txBox="1"/>
          <p:nvPr/>
        </p:nvSpPr>
        <p:spPr>
          <a:xfrm>
            <a:off x="838200" y="2787189"/>
            <a:ext cx="10257890" cy="3213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Le SCAF (Système de Combat Aérien du Futur)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4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Le drone EUROMALE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4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24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Le futur char de combat MGCS (</a:t>
            </a:r>
            <a:r>
              <a:rPr lang="fr-FR" sz="2400" i="1" dirty="0"/>
              <a:t>Main Ground Combat System</a:t>
            </a:r>
            <a:r>
              <a:rPr lang="fr-FR" sz="2400" dirty="0"/>
              <a:t>)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Le programme d’avion de patrouille maritime MAWS (</a:t>
            </a:r>
            <a:r>
              <a:rPr lang="fr-FR" sz="2400" i="1" dirty="0"/>
              <a:t>Maritime </a:t>
            </a:r>
            <a:r>
              <a:rPr lang="fr-FR" sz="2400" i="1" dirty="0" err="1"/>
              <a:t>Airborne</a:t>
            </a:r>
            <a:r>
              <a:rPr lang="fr-FR" sz="2400" i="1" dirty="0"/>
              <a:t> </a:t>
            </a:r>
            <a:r>
              <a:rPr lang="fr-FR" sz="2400" i="1" dirty="0" err="1"/>
              <a:t>Warfare</a:t>
            </a:r>
            <a:r>
              <a:rPr lang="fr-FR" sz="2400" i="1" dirty="0"/>
              <a:t> System</a:t>
            </a:r>
            <a:r>
              <a:rPr lang="fr-FR" sz="2400" dirty="0"/>
              <a:t>)</a:t>
            </a:r>
          </a:p>
        </p:txBody>
      </p:sp>
      <p:pic>
        <p:nvPicPr>
          <p:cNvPr id="4100" name="Picture 4" descr="Ciro Nappi on Twitter: &quot;The 🇪🇺 EC has given the green light for a loan of  the first 100 million for the &quot;#Eurodrone&quot; project, where 🇮🇹✈️#Leonardo  have a 25% stake. #EuroMALE is">
            <a:extLst>
              <a:ext uri="{FF2B5EF4-FFF2-40B4-BE49-F238E27FC236}">
                <a16:creationId xmlns:a16="http://schemas.microsoft.com/office/drawing/2014/main" id="{FD42F6E2-7467-5156-2591-A7F2A4A262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846" y="3429000"/>
            <a:ext cx="2307048" cy="1297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569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CA12FA-76E1-4D5F-9CD3-EA70BCB688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39046"/>
            <a:ext cx="10515600" cy="1746607"/>
          </a:xfrm>
          <a:solidFill>
            <a:srgbClr val="40404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dirty="0">
                <a:solidFill>
                  <a:schemeClr val="bg1"/>
                </a:solidFill>
              </a:rPr>
              <a:t>Un nouveau </a:t>
            </a:r>
            <a:r>
              <a:rPr lang="en-US" sz="4400" dirty="0" err="1">
                <a:solidFill>
                  <a:schemeClr val="bg1"/>
                </a:solidFill>
              </a:rPr>
              <a:t>contexte</a:t>
            </a:r>
            <a:r>
              <a:rPr lang="en-US" sz="44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028" name="Picture 4" descr="Signature d'un nouveau traité de coopération et d'intégration  franco-allemand : les jumelages ne sont pas oubliés | Association des  Communes Jumelées de Nouvelle-Aquitaine">
            <a:extLst>
              <a:ext uri="{FF2B5EF4-FFF2-40B4-BE49-F238E27FC236}">
                <a16:creationId xmlns:a16="http://schemas.microsoft.com/office/drawing/2014/main" id="{000DBB03-485E-46DB-639B-0C8F92CE87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9528" y="496206"/>
            <a:ext cx="1915988" cy="147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59DB9206-1849-B1B8-3A9B-9374DC110380}"/>
              </a:ext>
            </a:extLst>
          </p:cNvPr>
          <p:cNvSpPr txBox="1"/>
          <p:nvPr/>
        </p:nvSpPr>
        <p:spPr>
          <a:xfrm>
            <a:off x="838200" y="2787189"/>
            <a:ext cx="10257890" cy="298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Une opinion publique allemande plus ouverte aux questions de défense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Le gouvernement fédéral décide de se doter d’un plan d’équipement spécial de 100 Md€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Le chancelier Scholz déclare que l’armée allemande doit devenir le pilier de la défense conventionnelle en Europe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Mise sur pied par l’Allemagne d’une alliance de 14 pays de l’OTAN pour acquérir en commun des matériels de défense anti-aérienne et antimissiles (IRIS-T, Patriot)</a:t>
            </a:r>
          </a:p>
        </p:txBody>
      </p:sp>
    </p:spTree>
    <p:extLst>
      <p:ext uri="{BB962C8B-B14F-4D97-AF65-F5344CB8AC3E}">
        <p14:creationId xmlns:p14="http://schemas.microsoft.com/office/powerpoint/2010/main" val="395975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CA12FA-76E1-4D5F-9CD3-EA70BCB688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39046"/>
            <a:ext cx="10515600" cy="1746607"/>
          </a:xfrm>
          <a:solidFill>
            <a:srgbClr val="40404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dirty="0" err="1">
                <a:solidFill>
                  <a:schemeClr val="bg1"/>
                </a:solidFill>
              </a:rPr>
              <a:t>Pourquoi</a:t>
            </a:r>
            <a:r>
              <a:rPr lang="en-US" sz="4400" dirty="0">
                <a:solidFill>
                  <a:schemeClr val="bg1"/>
                </a:solidFill>
              </a:rPr>
              <a:t> la </a:t>
            </a:r>
            <a:r>
              <a:rPr lang="en-US" sz="4400" dirty="0" err="1">
                <a:solidFill>
                  <a:schemeClr val="bg1"/>
                </a:solidFill>
              </a:rPr>
              <a:t>coopération</a:t>
            </a:r>
            <a:r>
              <a:rPr lang="en-US" sz="4400" dirty="0">
                <a:solidFill>
                  <a:schemeClr val="bg1"/>
                </a:solidFill>
              </a:rPr>
              <a:t> </a:t>
            </a:r>
            <a:r>
              <a:rPr lang="en-US" sz="4400" dirty="0" err="1">
                <a:solidFill>
                  <a:schemeClr val="bg1"/>
                </a:solidFill>
              </a:rPr>
              <a:t>patine</a:t>
            </a:r>
            <a:r>
              <a:rPr lang="en-US" sz="4400" dirty="0">
                <a:solidFill>
                  <a:schemeClr val="bg1"/>
                </a:solidFill>
              </a:rPr>
              <a:t> ?</a:t>
            </a:r>
          </a:p>
        </p:txBody>
      </p:sp>
      <p:pic>
        <p:nvPicPr>
          <p:cNvPr id="1028" name="Picture 4" descr="Signature d'un nouveau traité de coopération et d'intégration  franco-allemand : les jumelages ne sont pas oubliés | Association des  Communes Jumelées de Nouvelle-Aquitaine">
            <a:extLst>
              <a:ext uri="{FF2B5EF4-FFF2-40B4-BE49-F238E27FC236}">
                <a16:creationId xmlns:a16="http://schemas.microsoft.com/office/drawing/2014/main" id="{000DBB03-485E-46DB-639B-0C8F92CE87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9528" y="496206"/>
            <a:ext cx="1915988" cy="147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59DB9206-1849-B1B8-3A9B-9374DC110380}"/>
              </a:ext>
            </a:extLst>
          </p:cNvPr>
          <p:cNvSpPr txBox="1"/>
          <p:nvPr/>
        </p:nvSpPr>
        <p:spPr>
          <a:xfrm>
            <a:off x="838200" y="2594926"/>
            <a:ext cx="10257890" cy="834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b="1" dirty="0"/>
              <a:t>Des raisons politiques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la relation particulière entre l’Allemagne et les Etats-Unis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C4D8CBD-BB5B-FF92-3801-DEBD4E83D594}"/>
              </a:ext>
            </a:extLst>
          </p:cNvPr>
          <p:cNvSpPr txBox="1"/>
          <p:nvPr/>
        </p:nvSpPr>
        <p:spPr>
          <a:xfrm>
            <a:off x="838200" y="3541599"/>
            <a:ext cx="10257890" cy="165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b="1" dirty="0"/>
              <a:t>Des missions et des besoins différents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dissuasion nucléaire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utilisation aéronavale 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des missions de combat en OPEX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9552CE5-00FB-7889-978B-D80507667803}"/>
              </a:ext>
            </a:extLst>
          </p:cNvPr>
          <p:cNvSpPr txBox="1"/>
          <p:nvPr/>
        </p:nvSpPr>
        <p:spPr>
          <a:xfrm>
            <a:off x="838200" y="5306959"/>
            <a:ext cx="10257890" cy="116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b="1" dirty="0"/>
              <a:t>Des raisons industrielles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Maintien d’une concurrence nationale allemande parallèlement aux groupes européens</a:t>
            </a:r>
          </a:p>
        </p:txBody>
      </p:sp>
    </p:spTree>
    <p:extLst>
      <p:ext uri="{BB962C8B-B14F-4D97-AF65-F5344CB8AC3E}">
        <p14:creationId xmlns:p14="http://schemas.microsoft.com/office/powerpoint/2010/main" val="14529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CA12FA-76E1-4D5F-9CD3-EA70BCB688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39046"/>
            <a:ext cx="10515600" cy="1746607"/>
          </a:xfrm>
          <a:solidFill>
            <a:srgbClr val="40404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dirty="0" err="1">
                <a:solidFill>
                  <a:schemeClr val="bg1"/>
                </a:solidFill>
              </a:rPr>
              <a:t>Pourquoi</a:t>
            </a:r>
            <a:r>
              <a:rPr lang="en-US" sz="4400" dirty="0">
                <a:solidFill>
                  <a:schemeClr val="bg1"/>
                </a:solidFill>
              </a:rPr>
              <a:t> la </a:t>
            </a:r>
            <a:r>
              <a:rPr lang="en-US" sz="4400" dirty="0" err="1">
                <a:solidFill>
                  <a:schemeClr val="bg1"/>
                </a:solidFill>
              </a:rPr>
              <a:t>coopération</a:t>
            </a:r>
            <a:r>
              <a:rPr lang="en-US" sz="4400" dirty="0">
                <a:solidFill>
                  <a:schemeClr val="bg1"/>
                </a:solidFill>
              </a:rPr>
              <a:t> </a:t>
            </a:r>
            <a:r>
              <a:rPr lang="en-US" sz="4400" dirty="0" err="1">
                <a:solidFill>
                  <a:schemeClr val="bg1"/>
                </a:solidFill>
              </a:rPr>
              <a:t>patine</a:t>
            </a:r>
            <a:r>
              <a:rPr lang="en-US" sz="4400" dirty="0">
                <a:solidFill>
                  <a:schemeClr val="bg1"/>
                </a:solidFill>
              </a:rPr>
              <a:t> ?</a:t>
            </a:r>
          </a:p>
        </p:txBody>
      </p:sp>
      <p:pic>
        <p:nvPicPr>
          <p:cNvPr id="1028" name="Picture 4" descr="Signature d'un nouveau traité de coopération et d'intégration  franco-allemand : les jumelages ne sont pas oubliés | Association des  Communes Jumelées de Nouvelle-Aquitaine">
            <a:extLst>
              <a:ext uri="{FF2B5EF4-FFF2-40B4-BE49-F238E27FC236}">
                <a16:creationId xmlns:a16="http://schemas.microsoft.com/office/drawing/2014/main" id="{000DBB03-485E-46DB-639B-0C8F92CE87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9528" y="496206"/>
            <a:ext cx="1915988" cy="147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59DB9206-1849-B1B8-3A9B-9374DC110380}"/>
              </a:ext>
            </a:extLst>
          </p:cNvPr>
          <p:cNvSpPr txBox="1"/>
          <p:nvPr/>
        </p:nvSpPr>
        <p:spPr>
          <a:xfrm>
            <a:off x="838200" y="2594926"/>
            <a:ext cx="10257890" cy="124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b="1" dirty="0"/>
              <a:t>Des organisations différentes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le rôle décisif et décisionnel du Bundestag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deux organisations d’acquisition d’armement différentes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9552CE5-00FB-7889-978B-D80507667803}"/>
              </a:ext>
            </a:extLst>
          </p:cNvPr>
          <p:cNvSpPr txBox="1"/>
          <p:nvPr/>
        </p:nvSpPr>
        <p:spPr>
          <a:xfrm>
            <a:off x="838200" y="4423381"/>
            <a:ext cx="10257890" cy="124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b="1" dirty="0"/>
              <a:t>Des visions différentes de l’exportation d’armement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mise en œuvre compliquée de l’accord Debré-Schmidt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un contrôle des exportations piloté par le ministre fédéral de l’économie</a:t>
            </a:r>
          </a:p>
        </p:txBody>
      </p:sp>
    </p:spTree>
    <p:extLst>
      <p:ext uri="{BB962C8B-B14F-4D97-AF65-F5344CB8AC3E}">
        <p14:creationId xmlns:p14="http://schemas.microsoft.com/office/powerpoint/2010/main" val="871642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CA12FA-76E1-4D5F-9CD3-EA70BCB688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39046"/>
            <a:ext cx="10515600" cy="1746607"/>
          </a:xfrm>
          <a:solidFill>
            <a:srgbClr val="40404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dirty="0">
                <a:solidFill>
                  <a:schemeClr val="bg1"/>
                </a:solidFill>
              </a:rPr>
              <a:t>Tentative de conclusion </a:t>
            </a:r>
            <a:r>
              <a:rPr lang="en-US" sz="4400" dirty="0" err="1">
                <a:solidFill>
                  <a:schemeClr val="bg1"/>
                </a:solidFill>
              </a:rPr>
              <a:t>optimiste</a:t>
            </a:r>
            <a:endParaRPr lang="en-US" sz="4400" dirty="0">
              <a:solidFill>
                <a:schemeClr val="bg1"/>
              </a:solidFill>
            </a:endParaRPr>
          </a:p>
        </p:txBody>
      </p:sp>
      <p:pic>
        <p:nvPicPr>
          <p:cNvPr id="1028" name="Picture 4" descr="Signature d'un nouveau traité de coopération et d'intégration  franco-allemand : les jumelages ne sont pas oubliés | Association des  Communes Jumelées de Nouvelle-Aquitaine">
            <a:extLst>
              <a:ext uri="{FF2B5EF4-FFF2-40B4-BE49-F238E27FC236}">
                <a16:creationId xmlns:a16="http://schemas.microsoft.com/office/drawing/2014/main" id="{000DBB03-485E-46DB-639B-0C8F92CE87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9528" y="496206"/>
            <a:ext cx="1915988" cy="147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59DB9206-1849-B1B8-3A9B-9374DC110380}"/>
              </a:ext>
            </a:extLst>
          </p:cNvPr>
          <p:cNvSpPr txBox="1"/>
          <p:nvPr/>
        </p:nvSpPr>
        <p:spPr>
          <a:xfrm>
            <a:off x="838200" y="2594926"/>
            <a:ext cx="10257890" cy="165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Pour que ça marche, il faut :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des programmes structurants et novateurs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des calendriers compatibles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des besoins capacitaires similaires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A7F171E-913C-54EB-28D3-2C96C4E882A1}"/>
              </a:ext>
            </a:extLst>
          </p:cNvPr>
          <p:cNvSpPr txBox="1"/>
          <p:nvPr/>
        </p:nvSpPr>
        <p:spPr>
          <a:xfrm>
            <a:off x="838200" y="4463110"/>
            <a:ext cx="10257890" cy="157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Mais aussi et SURTOUT :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la prise en compte des intérêts et des contraintes de chacun tout en tenant compte des réalités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400" dirty="0"/>
              <a:t>et donc dialoguer et être prêt à trouver le meilleur compromis</a:t>
            </a:r>
          </a:p>
        </p:txBody>
      </p:sp>
    </p:spTree>
    <p:extLst>
      <p:ext uri="{BB962C8B-B14F-4D97-AF65-F5344CB8AC3E}">
        <p14:creationId xmlns:p14="http://schemas.microsoft.com/office/powerpoint/2010/main" val="3451931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357</Words>
  <Application>Microsoft Macintosh PowerPoint</Application>
  <PresentationFormat>Grand écran</PresentationFormat>
  <Paragraphs>53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Les bases de la coopération  franco-allemande d’armement</vt:lpstr>
      <vt:lpstr>Les bases de la coopération  franco-allemande d’armement</vt:lpstr>
      <vt:lpstr>La coopération franco-allemande de  ces dernières années</vt:lpstr>
      <vt:lpstr>Un nouveau contexte </vt:lpstr>
      <vt:lpstr>Pourquoi la coopération patine ?</vt:lpstr>
      <vt:lpstr>Pourquoi la coopération patine ?</vt:lpstr>
      <vt:lpstr>Tentative de conclusion optimiste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bases de la coopération  franco-allemande d’armement</dc:title>
  <dc:creator>Jean BURNICHON</dc:creator>
  <cp:lastModifiedBy>Jean BURNICHON</cp:lastModifiedBy>
  <cp:revision>5</cp:revision>
  <dcterms:created xsi:type="dcterms:W3CDTF">2022-10-20T08:55:15Z</dcterms:created>
  <dcterms:modified xsi:type="dcterms:W3CDTF">2022-10-20T10:05:36Z</dcterms:modified>
</cp:coreProperties>
</file>